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"/>
  </p:notesMasterIdLst>
  <p:sldIdLst>
    <p:sldId id="316" r:id="rId2"/>
    <p:sldId id="319" r:id="rId3"/>
    <p:sldId id="330" r:id="rId4"/>
    <p:sldId id="331" r:id="rId5"/>
    <p:sldId id="332" r:id="rId6"/>
    <p:sldId id="335" r:id="rId7"/>
    <p:sldId id="334" r:id="rId8"/>
    <p:sldId id="336" r:id="rId9"/>
    <p:sldId id="32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F71"/>
    <a:srgbClr val="3575AF"/>
    <a:srgbClr val="2FB374"/>
    <a:srgbClr val="2BB983"/>
    <a:srgbClr val="358AAF"/>
    <a:srgbClr val="0087A2"/>
    <a:srgbClr val="1E82AF"/>
    <a:srgbClr val="0076A2"/>
    <a:srgbClr val="358A8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7" autoAdjust="0"/>
  </p:normalViewPr>
  <p:slideViewPr>
    <p:cSldViewPr>
      <p:cViewPr varScale="1">
        <p:scale>
          <a:sx n="109" d="100"/>
          <a:sy n="109" d="100"/>
        </p:scale>
        <p:origin x="792" y="102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C6DB8-3961-4A9D-AEE5-E754BFA303C0}" type="datetimeFigureOut">
              <a:rPr lang="en-US" smtClean="0"/>
              <a:pPr/>
              <a:t>10/22/2025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39A6-ADC7-483C-BE54-B4F9C40137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91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339A6-ADC7-483C-BE54-B4F9C40137A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2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339A6-ADC7-483C-BE54-B4F9C40137A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42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339A6-ADC7-483C-BE54-B4F9C40137A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6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8046" y="4714890"/>
            <a:ext cx="683954" cy="273844"/>
          </a:xfrm>
        </p:spPr>
        <p:txBody>
          <a:bodyPr/>
          <a:lstStyle/>
          <a:p>
            <a:fld id="{D0C53D2F-F600-4D96-973E-31F5874ABA72}" type="datetimeFigureOut">
              <a:rPr lang="en-US" smtClean="0"/>
              <a:pPr/>
              <a:t>10/22/2025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7CE-3E01-4221-BAA4-501D4D866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D5EE2-D5E4-5032-41FB-F43399BCC278}"/>
              </a:ext>
            </a:extLst>
          </p:cNvPr>
          <p:cNvSpPr/>
          <p:nvPr userDrawn="1"/>
        </p:nvSpPr>
        <p:spPr>
          <a:xfrm>
            <a:off x="0" y="-4893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29765-11FB-4FB7-A3E2-294CDFD38260}"/>
              </a:ext>
            </a:extLst>
          </p:cNvPr>
          <p:cNvSpPr/>
          <p:nvPr userDrawn="1"/>
        </p:nvSpPr>
        <p:spPr>
          <a:xfrm>
            <a:off x="0" y="4865489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96190C-E8B5-D0A1-B340-5F59F902F3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532" y="4347819"/>
            <a:ext cx="1791491" cy="503760"/>
            <a:chOff x="4427984" y="1404000"/>
            <a:chExt cx="4152797" cy="116775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0F3D79B-9F6E-168E-9F9A-800427569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0983" b="1151"/>
            <a:stretch/>
          </p:blipFill>
          <p:spPr>
            <a:xfrm>
              <a:off x="4548333" y="2139750"/>
              <a:ext cx="4032448" cy="432000"/>
            </a:xfrm>
            <a:prstGeom prst="rect">
              <a:avLst/>
            </a:prstGeom>
          </p:spPr>
        </p:pic>
        <p:pic>
          <p:nvPicPr>
            <p:cNvPr id="10" name="Picture 9" descr="A blue green and black logo&#10;&#10;Description automatically generated">
              <a:extLst>
                <a:ext uri="{FF2B5EF4-FFF2-40B4-BE49-F238E27FC236}">
                  <a16:creationId xmlns:a16="http://schemas.microsoft.com/office/drawing/2014/main" id="{77E18A07-DA6E-A12C-C20F-E1A911D3E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03" b="31699"/>
            <a:stretch/>
          </p:blipFill>
          <p:spPr>
            <a:xfrm>
              <a:off x="4427984" y="1404000"/>
              <a:ext cx="396044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01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70" y="1285866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770" y="3000378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3D2F-F600-4D96-973E-31F5874ABA72}" type="datetimeFigureOut">
              <a:rPr lang="en-US" smtClean="0"/>
              <a:pPr/>
              <a:t>10/22/2025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7CE-3E01-4221-BAA4-501D4D866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7C4A6-7839-CAEE-DA74-4780730AC1B9}"/>
              </a:ext>
            </a:extLst>
          </p:cNvPr>
          <p:cNvSpPr/>
          <p:nvPr userDrawn="1"/>
        </p:nvSpPr>
        <p:spPr>
          <a:xfrm>
            <a:off x="0" y="-4893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0FBEA-1594-E16A-9891-4A2025865443}"/>
              </a:ext>
            </a:extLst>
          </p:cNvPr>
          <p:cNvSpPr/>
          <p:nvPr userDrawn="1"/>
        </p:nvSpPr>
        <p:spPr>
          <a:xfrm>
            <a:off x="0" y="4851579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9ADEC8-0C88-3D5E-E708-5BAB24C8D2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532" y="4347819"/>
            <a:ext cx="1791491" cy="503760"/>
            <a:chOff x="4427984" y="1404000"/>
            <a:chExt cx="4152797" cy="116775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6B7F0E8-4EDB-560D-006F-B0E158276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0983" b="1151"/>
            <a:stretch/>
          </p:blipFill>
          <p:spPr>
            <a:xfrm>
              <a:off x="4548333" y="2139750"/>
              <a:ext cx="4032448" cy="432000"/>
            </a:xfrm>
            <a:prstGeom prst="rect">
              <a:avLst/>
            </a:prstGeom>
          </p:spPr>
        </p:pic>
        <p:pic>
          <p:nvPicPr>
            <p:cNvPr id="10" name="Picture 9" descr="A blue green and black logo&#10;&#10;Description automatically generated">
              <a:extLst>
                <a:ext uri="{FF2B5EF4-FFF2-40B4-BE49-F238E27FC236}">
                  <a16:creationId xmlns:a16="http://schemas.microsoft.com/office/drawing/2014/main" id="{9A8A7924-18F6-E3B6-DF6F-D55946070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03" b="31699"/>
            <a:stretch/>
          </p:blipFill>
          <p:spPr>
            <a:xfrm>
              <a:off x="4427984" y="1404000"/>
              <a:ext cx="396044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73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5" y="1232288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1" y="1232288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3D2F-F600-4D96-973E-31F5874ABA72}" type="datetimeFigureOut">
              <a:rPr lang="en-US" smtClean="0"/>
              <a:pPr/>
              <a:t>10/22/2025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7CE-3E01-4221-BAA4-501D4D866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68692-7C17-44E6-D9FF-70CF77DA6BB5}"/>
              </a:ext>
            </a:extLst>
          </p:cNvPr>
          <p:cNvSpPr/>
          <p:nvPr userDrawn="1"/>
        </p:nvSpPr>
        <p:spPr>
          <a:xfrm>
            <a:off x="0" y="-4893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1FE685-0359-0E63-902E-DE1F380DF5F5}"/>
              </a:ext>
            </a:extLst>
          </p:cNvPr>
          <p:cNvSpPr/>
          <p:nvPr userDrawn="1"/>
        </p:nvSpPr>
        <p:spPr>
          <a:xfrm>
            <a:off x="0" y="4851579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9BF11-66CD-F22D-B9B3-AE62F9687E9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532" y="4347819"/>
            <a:ext cx="1791491" cy="503760"/>
            <a:chOff x="4427984" y="1404000"/>
            <a:chExt cx="4152797" cy="116775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2B540AE-9F13-52BC-7F7B-C4A60F697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0983" b="1151"/>
            <a:stretch/>
          </p:blipFill>
          <p:spPr>
            <a:xfrm>
              <a:off x="4548333" y="2139750"/>
              <a:ext cx="4032448" cy="432000"/>
            </a:xfrm>
            <a:prstGeom prst="rect">
              <a:avLst/>
            </a:prstGeom>
          </p:spPr>
        </p:pic>
        <p:pic>
          <p:nvPicPr>
            <p:cNvPr id="11" name="Picture 10" descr="A blue green and black logo&#10;&#10;Description automatically generated">
              <a:extLst>
                <a:ext uri="{FF2B5EF4-FFF2-40B4-BE49-F238E27FC236}">
                  <a16:creationId xmlns:a16="http://schemas.microsoft.com/office/drawing/2014/main" id="{9115298D-FF03-4F00-7423-1719A9828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03" b="31699"/>
            <a:stretch/>
          </p:blipFill>
          <p:spPr>
            <a:xfrm>
              <a:off x="4427984" y="1404000"/>
              <a:ext cx="396044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5" y="1178709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35" y="1875230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1901" y="1178709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1901" y="1875230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3D2F-F600-4D96-973E-31F5874ABA72}" type="datetimeFigureOut">
              <a:rPr lang="en-US" smtClean="0"/>
              <a:pPr/>
              <a:t>10/22/2025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7CE-3E01-4221-BAA4-501D4D866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73787-C116-6452-373A-8BF873226F1C}"/>
              </a:ext>
            </a:extLst>
          </p:cNvPr>
          <p:cNvSpPr/>
          <p:nvPr userDrawn="1"/>
        </p:nvSpPr>
        <p:spPr>
          <a:xfrm>
            <a:off x="0" y="-4893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BE6BE-0828-A065-5419-663A78FB45FC}"/>
              </a:ext>
            </a:extLst>
          </p:cNvPr>
          <p:cNvSpPr/>
          <p:nvPr userDrawn="1"/>
        </p:nvSpPr>
        <p:spPr>
          <a:xfrm>
            <a:off x="0" y="4851579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1A9CE5-B74E-EE37-E0E3-7F07E35432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532" y="4347819"/>
            <a:ext cx="1791491" cy="503760"/>
            <a:chOff x="4427984" y="1404000"/>
            <a:chExt cx="4152797" cy="11677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3232808-D098-8733-02DC-DCD1362BF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0983" b="1151"/>
            <a:stretch/>
          </p:blipFill>
          <p:spPr>
            <a:xfrm>
              <a:off x="4548333" y="2139750"/>
              <a:ext cx="4032448" cy="432000"/>
            </a:xfrm>
            <a:prstGeom prst="rect">
              <a:avLst/>
            </a:prstGeom>
          </p:spPr>
        </p:pic>
        <p:pic>
          <p:nvPicPr>
            <p:cNvPr id="13" name="Picture 12" descr="A blue green and black logo&#10;&#10;Description automatically generated">
              <a:extLst>
                <a:ext uri="{FF2B5EF4-FFF2-40B4-BE49-F238E27FC236}">
                  <a16:creationId xmlns:a16="http://schemas.microsoft.com/office/drawing/2014/main" id="{2DD6D9B5-4B3F-682F-0019-B1ACF2CE8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03" b="31699"/>
            <a:stretch/>
          </p:blipFill>
          <p:spPr>
            <a:xfrm>
              <a:off x="4427984" y="1404000"/>
              <a:ext cx="396044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69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3D2F-F600-4D96-973E-31F5874ABA72}" type="datetimeFigureOut">
              <a:rPr lang="en-US" smtClean="0"/>
              <a:pPr/>
              <a:t>10/22/2025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7CE-3E01-4221-BAA4-501D4D866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9A312-ECE7-26B3-0F34-B523F01E1F3B}"/>
              </a:ext>
            </a:extLst>
          </p:cNvPr>
          <p:cNvSpPr/>
          <p:nvPr userDrawn="1"/>
        </p:nvSpPr>
        <p:spPr>
          <a:xfrm>
            <a:off x="0" y="-4893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CE0A8-B3F7-ED94-07B2-9010991D5C00}"/>
              </a:ext>
            </a:extLst>
          </p:cNvPr>
          <p:cNvSpPr/>
          <p:nvPr userDrawn="1"/>
        </p:nvSpPr>
        <p:spPr>
          <a:xfrm>
            <a:off x="0" y="4855468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3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6447501" cy="64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232288"/>
            <a:ext cx="6447501" cy="3053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46" y="4714657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3D2F-F600-4D96-973E-31F5874ABA72}" type="datetimeFigureOut">
              <a:rPr lang="en-US" smtClean="0"/>
              <a:pPr/>
              <a:t>10/22/2025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7248" y="4714890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40C8A-C494-6082-854D-B24272F932DF}"/>
              </a:ext>
            </a:extLst>
          </p:cNvPr>
          <p:cNvSpPr/>
          <p:nvPr userDrawn="1"/>
        </p:nvSpPr>
        <p:spPr>
          <a:xfrm>
            <a:off x="0" y="-4893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5A1E4-2976-B4C2-B4D3-827B24F9BFB3}"/>
              </a:ext>
            </a:extLst>
          </p:cNvPr>
          <p:cNvSpPr/>
          <p:nvPr userDrawn="1"/>
        </p:nvSpPr>
        <p:spPr>
          <a:xfrm>
            <a:off x="0" y="4851579"/>
            <a:ext cx="9144000" cy="288032"/>
          </a:xfrm>
          <a:prstGeom prst="rect">
            <a:avLst/>
          </a:prstGeom>
          <a:solidFill>
            <a:srgbClr val="357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080331-2A1B-B7C2-800E-6C38171E087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532" y="4347819"/>
            <a:ext cx="1791491" cy="503760"/>
            <a:chOff x="4427984" y="1404000"/>
            <a:chExt cx="4152797" cy="116775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4A1A66B-96AF-A814-42CB-883111A5D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70983" b="1151"/>
            <a:stretch/>
          </p:blipFill>
          <p:spPr>
            <a:xfrm>
              <a:off x="4548333" y="2139750"/>
              <a:ext cx="4032448" cy="432000"/>
            </a:xfrm>
            <a:prstGeom prst="rect">
              <a:avLst/>
            </a:prstGeom>
          </p:spPr>
        </p:pic>
        <p:pic>
          <p:nvPicPr>
            <p:cNvPr id="12" name="Picture 11" descr="A blue green and black logo&#10;&#10;Description automatically generated">
              <a:extLst>
                <a:ext uri="{FF2B5EF4-FFF2-40B4-BE49-F238E27FC236}">
                  <a16:creationId xmlns:a16="http://schemas.microsoft.com/office/drawing/2014/main" id="{60568753-41A1-461D-729F-DD67E090A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03" b="31699"/>
            <a:stretch/>
          </p:blipFill>
          <p:spPr>
            <a:xfrm>
              <a:off x="4427984" y="1404000"/>
              <a:ext cx="396044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9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005674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rgbClr val="0076A2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rgbClr val="0076A2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0076A2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05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CC6B8BF-E762-EB9C-9880-D3377EDBAC1C}"/>
              </a:ext>
            </a:extLst>
          </p:cNvPr>
          <p:cNvSpPr txBox="1"/>
          <p:nvPr/>
        </p:nvSpPr>
        <p:spPr>
          <a:xfrm>
            <a:off x="1280987" y="408391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Where innovation and sustainability meet</a:t>
            </a:r>
          </a:p>
        </p:txBody>
      </p:sp>
      <p:pic>
        <p:nvPicPr>
          <p:cNvPr id="9" name="Picture 8" descr="A bubble in the grass&#10;&#10;Description automatically generated">
            <a:extLst>
              <a:ext uri="{FF2B5EF4-FFF2-40B4-BE49-F238E27FC236}">
                <a16:creationId xmlns:a16="http://schemas.microsoft.com/office/drawing/2014/main" id="{E8645161-9BA1-7DE8-CBD5-A8CF7D9E9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r="10232"/>
          <a:stretch/>
        </p:blipFill>
        <p:spPr>
          <a:xfrm>
            <a:off x="0" y="0"/>
            <a:ext cx="9144000" cy="5157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3333D5-CB18-B277-8915-5062F8AD6EB7}"/>
              </a:ext>
            </a:extLst>
          </p:cNvPr>
          <p:cNvSpPr txBox="1"/>
          <p:nvPr/>
        </p:nvSpPr>
        <p:spPr>
          <a:xfrm>
            <a:off x="401381" y="81742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A Sustainable 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Solutions 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Company…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A41ED-0F6F-230F-E1B5-C7876FB9B47A}"/>
              </a:ext>
            </a:extLst>
          </p:cNvPr>
          <p:cNvSpPr txBox="1"/>
          <p:nvPr/>
        </p:nvSpPr>
        <p:spPr>
          <a:xfrm>
            <a:off x="420862" y="4135959"/>
            <a:ext cx="830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Where innovation and sustainability meet.</a:t>
            </a:r>
          </a:p>
        </p:txBody>
      </p:sp>
      <p:pic>
        <p:nvPicPr>
          <p:cNvPr id="33" name="Picture 32" descr="A blue green and black logo">
            <a:extLst>
              <a:ext uri="{FF2B5EF4-FFF2-40B4-BE49-F238E27FC236}">
                <a16:creationId xmlns:a16="http://schemas.microsoft.com/office/drawing/2014/main" id="{FD235726-FD8C-7B32-2B98-9B1010D1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1" y="-269776"/>
            <a:ext cx="3047619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3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A5640C-B56C-BAD9-F1E2-1F9E20DF0081}"/>
              </a:ext>
            </a:extLst>
          </p:cNvPr>
          <p:cNvSpPr txBox="1"/>
          <p:nvPr/>
        </p:nvSpPr>
        <p:spPr>
          <a:xfrm>
            <a:off x="323527" y="1637387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rgbClr val="0070C0"/>
                </a:solidFill>
              </a:rPr>
              <a:t>Biodose are constantly seeking out the latest disruptive technologies to deliver superior, sustainable cleaning solutions to our customers throughout the world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3ACDBC0-902F-8A31-9AB8-12D2C6A4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9" y="483518"/>
            <a:ext cx="6447501" cy="64294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Where innovation and sustainability meet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FA871-FC77-2FAD-F8B5-C6BB05208EAF}"/>
              </a:ext>
            </a:extLst>
          </p:cNvPr>
          <p:cNvSpPr txBox="1"/>
          <p:nvPr/>
        </p:nvSpPr>
        <p:spPr>
          <a:xfrm>
            <a:off x="431539" y="3003798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rgbClr val="0070C0"/>
                </a:solidFill>
              </a:rPr>
              <a:t>These technologies incorporate efficiencies in packaging, shipping, storage and dispensing equipment</a:t>
            </a:r>
          </a:p>
        </p:txBody>
      </p:sp>
    </p:spTree>
    <p:extLst>
      <p:ext uri="{BB962C8B-B14F-4D97-AF65-F5344CB8AC3E}">
        <p14:creationId xmlns:p14="http://schemas.microsoft.com/office/powerpoint/2010/main" val="22609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8ABD1-7EC4-15DD-DA4B-9944BFC2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A1BDA8AD-82E5-97B8-57A6-A068C2682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t="15022" r="8379" b="12104"/>
          <a:stretch/>
        </p:blipFill>
        <p:spPr>
          <a:xfrm>
            <a:off x="424100" y="1311166"/>
            <a:ext cx="3894263" cy="1449234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C7AA772-CA66-48F3-63E2-2263E5EC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430634"/>
            <a:ext cx="3578697" cy="990600"/>
          </a:xfrm>
        </p:spPr>
        <p:txBody>
          <a:bodyPr>
            <a:noAutofit/>
          </a:bodyPr>
          <a:lstStyle/>
          <a:p>
            <a:r>
              <a:rPr lang="en-GB" sz="4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BRANDS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B821FC-20AC-DDDD-A464-1DDD2C991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7288"/>
            <a:ext cx="7016750" cy="3525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noProof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2" descr="SAN-AIR – No.1 Natural Disinfectant Certified Effective To Kill Covid-19">
            <a:extLst>
              <a:ext uri="{FF2B5EF4-FFF2-40B4-BE49-F238E27FC236}">
                <a16:creationId xmlns:a16="http://schemas.microsoft.com/office/drawing/2014/main" id="{47BDA429-9558-E26F-604D-E407DF554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60" y="1923679"/>
            <a:ext cx="3301998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and green text&#10;&#10;Description automatically generated">
            <a:extLst>
              <a:ext uri="{FF2B5EF4-FFF2-40B4-BE49-F238E27FC236}">
                <a16:creationId xmlns:a16="http://schemas.microsoft.com/office/drawing/2014/main" id="{A0C96205-A77C-9D0E-A3F1-850836949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b="11044"/>
          <a:stretch/>
        </p:blipFill>
        <p:spPr>
          <a:xfrm>
            <a:off x="2686088" y="3245483"/>
            <a:ext cx="3537670" cy="10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45AD-5B53-EFDD-8BEB-CB41B68C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209752"/>
            <a:ext cx="6447501" cy="645301"/>
          </a:xfrm>
        </p:spPr>
        <p:txBody>
          <a:bodyPr/>
          <a:lstStyle/>
          <a:p>
            <a:pPr algn="ctr"/>
            <a:r>
              <a:rPr lang="en-GB" dirty="0"/>
              <a:t>URINAL DRAIN TREATMENT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E3C9C-D3E3-5FDD-D087-BADF3F1D9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8098" y="3147466"/>
            <a:ext cx="3647803" cy="645300"/>
          </a:xfrm>
        </p:spPr>
        <p:txBody>
          <a:bodyPr>
            <a:noAutofit/>
          </a:bodyPr>
          <a:lstStyle/>
          <a:p>
            <a:r>
              <a:rPr lang="en-GB" sz="2000" dirty="0"/>
              <a:t>For commercial applications</a:t>
            </a:r>
          </a:p>
        </p:txBody>
      </p:sp>
      <p:pic>
        <p:nvPicPr>
          <p:cNvPr id="7" name="Picture 6" descr="A logo with a circular design&#10;&#10;AI-generated content may be incorrect.">
            <a:extLst>
              <a:ext uri="{FF2B5EF4-FFF2-40B4-BE49-F238E27FC236}">
                <a16:creationId xmlns:a16="http://schemas.microsoft.com/office/drawing/2014/main" id="{F54BA837-1E20-114E-2B17-8316C567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b="12710"/>
          <a:stretch/>
        </p:blipFill>
        <p:spPr>
          <a:xfrm>
            <a:off x="2021669" y="549188"/>
            <a:ext cx="471601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5932-41A9-B0EC-E2F7-1F7E1567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1510"/>
            <a:ext cx="8392446" cy="642942"/>
          </a:xfrm>
        </p:spPr>
        <p:txBody>
          <a:bodyPr>
            <a:normAutofit/>
          </a:bodyPr>
          <a:lstStyle/>
          <a:p>
            <a:r>
              <a:rPr lang="en-GB" dirty="0"/>
              <a:t>Waterless Trap Seal for floor drains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3DDEF-DFC7-0F46-F0C3-D0452C3B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75606"/>
            <a:ext cx="7024294" cy="3053974"/>
          </a:xfrm>
        </p:spPr>
        <p:txBody>
          <a:bodyPr/>
          <a:lstStyle/>
          <a:p>
            <a:r>
              <a:rPr lang="en-GB" dirty="0"/>
              <a:t>Prevents odours from coming up your drain</a:t>
            </a:r>
          </a:p>
          <a:p>
            <a:r>
              <a:rPr lang="en-GB" dirty="0"/>
              <a:t>Stops pest from entering your premises</a:t>
            </a:r>
          </a:p>
          <a:p>
            <a:r>
              <a:rPr lang="en-GB" dirty="0"/>
              <a:t>Prevents the spread of viruses and bacteria</a:t>
            </a:r>
          </a:p>
          <a:p>
            <a:r>
              <a:rPr lang="en-GB" dirty="0"/>
              <a:t>Protects from sewer gases</a:t>
            </a:r>
          </a:p>
          <a:p>
            <a:r>
              <a:rPr lang="en-GB" dirty="0"/>
              <a:t>Allows a high flow of water down the drain</a:t>
            </a:r>
          </a:p>
          <a:p>
            <a:r>
              <a:rPr lang="en-GB" dirty="0"/>
              <a:t>Available in various sizes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0254BD-3F05-C90F-1259-CD5F10DF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88" t="30401" r="46372" b="41453"/>
          <a:stretch>
            <a:fillRect/>
          </a:stretch>
        </p:blipFill>
        <p:spPr>
          <a:xfrm>
            <a:off x="5262419" y="885928"/>
            <a:ext cx="3881581" cy="219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CF7B8F-5D17-C508-1529-3125784D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63" t="36000" r="18068" b="40200"/>
          <a:stretch>
            <a:fillRect/>
          </a:stretch>
        </p:blipFill>
        <p:spPr>
          <a:xfrm>
            <a:off x="2506576" y="3498005"/>
            <a:ext cx="616019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1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486A-8342-9118-B09D-EDDA0BA1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782E-8534-7F4D-0532-720F81EA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0" y="423969"/>
            <a:ext cx="8392446" cy="642942"/>
          </a:xfrm>
        </p:spPr>
        <p:txBody>
          <a:bodyPr>
            <a:normAutofit/>
          </a:bodyPr>
          <a:lstStyle/>
          <a:p>
            <a:r>
              <a:rPr lang="en-GB" dirty="0"/>
              <a:t>Waterless Trap Seal for floor drains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DCA-543C-E5AC-6FFC-1F6C8BF8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75606"/>
            <a:ext cx="4752528" cy="3053974"/>
          </a:xfrm>
        </p:spPr>
        <p:txBody>
          <a:bodyPr/>
          <a:lstStyle/>
          <a:p>
            <a:r>
              <a:rPr lang="en-GB" dirty="0"/>
              <a:t>Easy to install, simply measure the inner diameter of your drain and match to the appropriate GD seal</a:t>
            </a:r>
          </a:p>
          <a:p>
            <a:r>
              <a:rPr lang="en-GB" dirty="0"/>
              <a:t>Fit as per instructions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DA045-2C2C-6E43-D41B-F9772D77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88" t="62156" r="25588" b="30401"/>
          <a:stretch>
            <a:fillRect/>
          </a:stretch>
        </p:blipFill>
        <p:spPr>
          <a:xfrm>
            <a:off x="2565202" y="4329580"/>
            <a:ext cx="6182401" cy="530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99200-6599-618F-B922-9FBA437CEF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13" t="30800" r="42600" b="7796"/>
          <a:stretch>
            <a:fillRect/>
          </a:stretch>
        </p:blipFill>
        <p:spPr>
          <a:xfrm>
            <a:off x="5724128" y="949117"/>
            <a:ext cx="3033601" cy="3245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2D1A6F-E98F-AD92-532A-B54F426633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37400" r="30313" b="37401"/>
          <a:stretch>
            <a:fillRect/>
          </a:stretch>
        </p:blipFill>
        <p:spPr>
          <a:xfrm>
            <a:off x="3203267" y="2283718"/>
            <a:ext cx="2617299" cy="18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AC894-CFA8-EDE3-EA2F-95FB54C9B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8E19-8E96-2F3E-33DE-D7E0D7FE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321453"/>
            <a:ext cx="8392446" cy="642942"/>
          </a:xfrm>
        </p:spPr>
        <p:txBody>
          <a:bodyPr>
            <a:normAutofit/>
          </a:bodyPr>
          <a:lstStyle/>
          <a:p>
            <a:r>
              <a:rPr lang="en-GB" dirty="0"/>
              <a:t>Waterless Trap Seal with Urinal Cartridge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DB750-C8F4-D4BA-85E7-4BE09323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52" y="1232288"/>
            <a:ext cx="6447501" cy="3053974"/>
          </a:xfrm>
        </p:spPr>
        <p:txBody>
          <a:bodyPr/>
          <a:lstStyle/>
          <a:p>
            <a:r>
              <a:rPr lang="en-GB" dirty="0"/>
              <a:t>Small urinal drain illustrated GD15 (37MM-45MM)</a:t>
            </a:r>
          </a:p>
          <a:p>
            <a:r>
              <a:rPr lang="en-GB" dirty="0"/>
              <a:t>Replaceable puck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BA80CB-E596-C342-C9AE-BEB511D49BD8}"/>
              </a:ext>
            </a:extLst>
          </p:cNvPr>
          <p:cNvGrpSpPr/>
          <p:nvPr/>
        </p:nvGrpSpPr>
        <p:grpSpPr>
          <a:xfrm>
            <a:off x="611560" y="2305438"/>
            <a:ext cx="7700810" cy="1556354"/>
            <a:chOff x="630170" y="2192974"/>
            <a:chExt cx="7700810" cy="1556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2B75574-8AAF-8CEC-7E92-111F48C4CFBC}"/>
                </a:ext>
              </a:extLst>
            </p:cNvPr>
            <p:cNvGrpSpPr/>
            <p:nvPr/>
          </p:nvGrpSpPr>
          <p:grpSpPr>
            <a:xfrm>
              <a:off x="630170" y="2192974"/>
              <a:ext cx="5021950" cy="1556354"/>
              <a:chOff x="2188498" y="2743528"/>
              <a:chExt cx="5021950" cy="155635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4341C-3711-0E0B-713D-FB241AAD1D2F}"/>
                  </a:ext>
                </a:extLst>
              </p:cNvPr>
              <p:cNvGrpSpPr/>
              <p:nvPr/>
            </p:nvGrpSpPr>
            <p:grpSpPr>
              <a:xfrm>
                <a:off x="4020249" y="2743528"/>
                <a:ext cx="3190199" cy="1556354"/>
                <a:chOff x="6270306" y="2711647"/>
                <a:chExt cx="3190199" cy="1556354"/>
              </a:xfrm>
            </p:grpSpPr>
            <p:pic>
              <p:nvPicPr>
                <p:cNvPr id="6" name="Picture 5" descr="A urinal in a bathroom">
                  <a:extLst>
                    <a:ext uri="{FF2B5EF4-FFF2-40B4-BE49-F238E27FC236}">
                      <a16:creationId xmlns:a16="http://schemas.microsoft.com/office/drawing/2014/main" id="{7F05AC10-926D-F52E-350A-FDD4DA8B8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00" r="7067" b="20601"/>
                <a:stretch>
                  <a:fillRect/>
                </a:stretch>
              </p:blipFill>
              <p:spPr>
                <a:xfrm>
                  <a:off x="7926490" y="2727395"/>
                  <a:ext cx="1534015" cy="1540606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B7A21480-45A1-1A76-AAAC-691DD434B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0306" y="2711647"/>
                  <a:ext cx="1534015" cy="1549510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 descr="A drain in a sink&#10;&#10;AI-generated content may be incorrect.">
                <a:extLst>
                  <a:ext uri="{FF2B5EF4-FFF2-40B4-BE49-F238E27FC236}">
                    <a16:creationId xmlns:a16="http://schemas.microsoft.com/office/drawing/2014/main" id="{A222F72D-3E01-AB24-384A-CC2EABFF1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6" t="19603" r="40550" b="15647"/>
              <a:stretch>
                <a:fillRect/>
              </a:stretch>
            </p:blipFill>
            <p:spPr>
              <a:xfrm>
                <a:off x="2188498" y="2759275"/>
                <a:ext cx="1709582" cy="1506061"/>
              </a:xfrm>
              <a:prstGeom prst="rect">
                <a:avLst/>
              </a:prstGeom>
            </p:spPr>
          </p:pic>
        </p:grpSp>
        <p:pic>
          <p:nvPicPr>
            <p:cNvPr id="5" name="Picture 4" descr="A round container with a green object in it&#10;&#10;AI-generated content may be incorrect.">
              <a:extLst>
                <a:ext uri="{FF2B5EF4-FFF2-40B4-BE49-F238E27FC236}">
                  <a16:creationId xmlns:a16="http://schemas.microsoft.com/office/drawing/2014/main" id="{D5703B7A-87D7-D108-367B-3E5D3FDDF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" t="31800" b="26200"/>
            <a:stretch>
              <a:fillRect/>
            </a:stretch>
          </p:blipFill>
          <p:spPr>
            <a:xfrm>
              <a:off x="5774289" y="2192974"/>
              <a:ext cx="2556691" cy="154060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5BD1F6-7C73-E699-1575-7E3CCA905A03}"/>
              </a:ext>
            </a:extLst>
          </p:cNvPr>
          <p:cNvSpPr txBox="1"/>
          <p:nvPr/>
        </p:nvSpPr>
        <p:spPr>
          <a:xfrm>
            <a:off x="1070739" y="3854948"/>
            <a:ext cx="118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Trap Seal</a:t>
            </a:r>
            <a:endParaRPr lang="de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3A4AF-41EF-86F6-EFE2-129BE2EDCBB1}"/>
              </a:ext>
            </a:extLst>
          </p:cNvPr>
          <p:cNvSpPr txBox="1"/>
          <p:nvPr/>
        </p:nvSpPr>
        <p:spPr>
          <a:xfrm>
            <a:off x="2793647" y="3871214"/>
            <a:ext cx="118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Cartridge</a:t>
            </a:r>
            <a:endParaRPr lang="de-D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A189A-5551-0E8B-8A87-0F435AAE81D1}"/>
              </a:ext>
            </a:extLst>
          </p:cNvPr>
          <p:cNvSpPr txBox="1"/>
          <p:nvPr/>
        </p:nvSpPr>
        <p:spPr>
          <a:xfrm>
            <a:off x="5743330" y="3861792"/>
            <a:ext cx="296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Twist to open the cartridge and   </a:t>
            </a:r>
          </a:p>
          <a:p>
            <a:r>
              <a:rPr lang="en-GB" sz="1400" dirty="0"/>
              <a:t>       replenish urinal puck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7510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9B975-0DB0-0789-CA55-577FECE0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DF209-F14E-93B4-27A9-9F94F7DB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321453"/>
            <a:ext cx="8392446" cy="642942"/>
          </a:xfrm>
        </p:spPr>
        <p:txBody>
          <a:bodyPr>
            <a:normAutofit/>
          </a:bodyPr>
          <a:lstStyle/>
          <a:p>
            <a:r>
              <a:rPr lang="en-GB" dirty="0"/>
              <a:t>Waterless Trap Seal with Urinal Cartridge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40E4-E566-6035-645E-753EDCBD7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52" y="1232288"/>
            <a:ext cx="6447501" cy="3053974"/>
          </a:xfrm>
        </p:spPr>
        <p:txBody>
          <a:bodyPr/>
          <a:lstStyle/>
          <a:p>
            <a:r>
              <a:rPr lang="en-GB" dirty="0"/>
              <a:t>Large urinal drain illustrated GD4 (95MM-104MM)</a:t>
            </a:r>
          </a:p>
          <a:p>
            <a:r>
              <a:rPr lang="en-GB" dirty="0"/>
              <a:t>Replaceable puck</a:t>
            </a:r>
          </a:p>
          <a:p>
            <a:r>
              <a:rPr lang="en-GB" dirty="0"/>
              <a:t>Large enough to replace a waterless cartridge system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9EA88-F727-C707-0703-B79855879822}"/>
              </a:ext>
            </a:extLst>
          </p:cNvPr>
          <p:cNvSpPr txBox="1"/>
          <p:nvPr/>
        </p:nvSpPr>
        <p:spPr>
          <a:xfrm>
            <a:off x="5545174" y="4215407"/>
            <a:ext cx="118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Trap Seal</a:t>
            </a:r>
            <a:endParaRPr lang="de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639D2-3CEB-D33E-2D7F-1C4409CB7B2E}"/>
              </a:ext>
            </a:extLst>
          </p:cNvPr>
          <p:cNvSpPr txBox="1"/>
          <p:nvPr/>
        </p:nvSpPr>
        <p:spPr>
          <a:xfrm>
            <a:off x="7089199" y="4236929"/>
            <a:ext cx="118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Cartridge</a:t>
            </a:r>
            <a:endParaRPr lang="de-D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5BCF3-CB4C-91F6-85E6-C73455D55274}"/>
              </a:ext>
            </a:extLst>
          </p:cNvPr>
          <p:cNvSpPr txBox="1"/>
          <p:nvPr/>
        </p:nvSpPr>
        <p:spPr>
          <a:xfrm>
            <a:off x="2312154" y="4217863"/>
            <a:ext cx="296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Twist to open the cartridge and   </a:t>
            </a:r>
          </a:p>
          <a:p>
            <a:r>
              <a:rPr lang="en-GB" sz="1400" dirty="0"/>
              <a:t>       replenish urinal puck</a:t>
            </a:r>
            <a:endParaRPr lang="de-DE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7CE37E-A376-EC6D-6E12-801119474A3E}"/>
              </a:ext>
            </a:extLst>
          </p:cNvPr>
          <p:cNvGrpSpPr/>
          <p:nvPr/>
        </p:nvGrpSpPr>
        <p:grpSpPr>
          <a:xfrm>
            <a:off x="530203" y="2586215"/>
            <a:ext cx="7756197" cy="1533989"/>
            <a:chOff x="755577" y="2571750"/>
            <a:chExt cx="7756197" cy="1533989"/>
          </a:xfrm>
        </p:grpSpPr>
        <p:pic>
          <p:nvPicPr>
            <p:cNvPr id="14" name="Picture 13" descr="A plastic ball with holes&#10;&#10;AI-generated content may be incorrect.">
              <a:extLst>
                <a:ext uri="{FF2B5EF4-FFF2-40B4-BE49-F238E27FC236}">
                  <a16:creationId xmlns:a16="http://schemas.microsoft.com/office/drawing/2014/main" id="{3B29ABD7-D442-E4E5-15EF-205361017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7" t="18438" b="11875"/>
            <a:stretch>
              <a:fillRect/>
            </a:stretch>
          </p:blipFill>
          <p:spPr>
            <a:xfrm rot="16200000">
              <a:off x="837416" y="2515440"/>
              <a:ext cx="1492507" cy="1656186"/>
            </a:xfrm>
            <a:prstGeom prst="rect">
              <a:avLst/>
            </a:prstGeom>
          </p:spPr>
        </p:pic>
        <p:pic>
          <p:nvPicPr>
            <p:cNvPr id="18" name="Picture 17" descr="A plastic container with a green top&#10;&#10;AI-generated content may be incorrect.">
              <a:extLst>
                <a:ext uri="{FF2B5EF4-FFF2-40B4-BE49-F238E27FC236}">
                  <a16:creationId xmlns:a16="http://schemas.microsoft.com/office/drawing/2014/main" id="{AD69CB77-31DA-EDCE-79AB-DE7B73A3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9" t="5798" r="7805" b="1804"/>
            <a:stretch>
              <a:fillRect/>
            </a:stretch>
          </p:blipFill>
          <p:spPr>
            <a:xfrm rot="16200000">
              <a:off x="3156933" y="1970593"/>
              <a:ext cx="1533989" cy="2736304"/>
            </a:xfrm>
            <a:prstGeom prst="rect">
              <a:avLst/>
            </a:prstGeom>
          </p:spPr>
        </p:pic>
        <p:pic>
          <p:nvPicPr>
            <p:cNvPr id="20" name="Picture 19" descr="A black round object with a plastic round object&#10;&#10;AI-generated content may be incorrect.">
              <a:extLst>
                <a:ext uri="{FF2B5EF4-FFF2-40B4-BE49-F238E27FC236}">
                  <a16:creationId xmlns:a16="http://schemas.microsoft.com/office/drawing/2014/main" id="{ADFB6336-1A62-28AA-8F7A-19602594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8" r="5851" b="2388"/>
            <a:stretch>
              <a:fillRect/>
            </a:stretch>
          </p:blipFill>
          <p:spPr>
            <a:xfrm rot="16200000">
              <a:off x="6217335" y="1795347"/>
              <a:ext cx="1513196" cy="3075683"/>
            </a:xfrm>
            <a:prstGeom prst="rect">
              <a:avLst/>
            </a:prstGeom>
          </p:spPr>
        </p:pic>
      </p:grpSp>
      <p:pic>
        <p:nvPicPr>
          <p:cNvPr id="4" name="Picture 3" descr="A green block in a plastic container&#10;&#10;AI-generated content may be incorrect.">
            <a:extLst>
              <a:ext uri="{FF2B5EF4-FFF2-40B4-BE49-F238E27FC236}">
                <a16:creationId xmlns:a16="http://schemas.microsoft.com/office/drawing/2014/main" id="{BB139734-5947-A59C-C0C5-FC915C383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69258"/>
            <a:ext cx="1897685" cy="18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CC6B8BF-E762-EB9C-9880-D3377EDBAC1C}"/>
              </a:ext>
            </a:extLst>
          </p:cNvPr>
          <p:cNvSpPr txBox="1"/>
          <p:nvPr/>
        </p:nvSpPr>
        <p:spPr>
          <a:xfrm>
            <a:off x="1280987" y="408391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Where innovation and sustainability meet</a:t>
            </a:r>
          </a:p>
        </p:txBody>
      </p:sp>
      <p:pic>
        <p:nvPicPr>
          <p:cNvPr id="9" name="Picture 8" descr="A bubble in the grass&#10;&#10;Description automatically generated">
            <a:extLst>
              <a:ext uri="{FF2B5EF4-FFF2-40B4-BE49-F238E27FC236}">
                <a16:creationId xmlns:a16="http://schemas.microsoft.com/office/drawing/2014/main" id="{E8645161-9BA1-7DE8-CBD5-A8CF7D9E9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r="10232"/>
          <a:stretch/>
        </p:blipFill>
        <p:spPr>
          <a:xfrm>
            <a:off x="0" y="0"/>
            <a:ext cx="9144000" cy="5157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3333D5-CB18-B277-8915-5062F8AD6EB7}"/>
              </a:ext>
            </a:extLst>
          </p:cNvPr>
          <p:cNvSpPr txBox="1"/>
          <p:nvPr/>
        </p:nvSpPr>
        <p:spPr>
          <a:xfrm>
            <a:off x="401381" y="81742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A Sustainable 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Solutions 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Company…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A41ED-0F6F-230F-E1B5-C7876FB9B47A}"/>
              </a:ext>
            </a:extLst>
          </p:cNvPr>
          <p:cNvSpPr txBox="1"/>
          <p:nvPr/>
        </p:nvSpPr>
        <p:spPr>
          <a:xfrm>
            <a:off x="420862" y="4135959"/>
            <a:ext cx="830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Where innovation and sustainability meet.</a:t>
            </a:r>
          </a:p>
        </p:txBody>
      </p:sp>
      <p:pic>
        <p:nvPicPr>
          <p:cNvPr id="33" name="Picture 32" descr="A blue green and black logo">
            <a:extLst>
              <a:ext uri="{FF2B5EF4-FFF2-40B4-BE49-F238E27FC236}">
                <a16:creationId xmlns:a16="http://schemas.microsoft.com/office/drawing/2014/main" id="{FD235726-FD8C-7B32-2B98-9B1010D1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1" y="-269776"/>
            <a:ext cx="3047619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90711"/>
      </p:ext>
    </p:extLst>
  </p:cSld>
  <p:clrMapOvr>
    <a:masterClrMapping/>
  </p:clrMapOvr>
</p:sld>
</file>

<file path=ppt/theme/theme1.xml><?xml version="1.0" encoding="utf-8"?>
<a:theme xmlns:a="http://schemas.openxmlformats.org/drawingml/2006/main" name="BioDos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</Words>
  <Application>Microsoft Office PowerPoint</Application>
  <PresentationFormat>On-screen Show (16:9)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Rounded MT Bold</vt:lpstr>
      <vt:lpstr>Calibri</vt:lpstr>
      <vt:lpstr>Tahoma</vt:lpstr>
      <vt:lpstr>Trebuchet MS</vt:lpstr>
      <vt:lpstr>Wingdings 3</vt:lpstr>
      <vt:lpstr>BioDose</vt:lpstr>
      <vt:lpstr>PowerPoint Presentation</vt:lpstr>
      <vt:lpstr>Where innovation and sustainability meet</vt:lpstr>
      <vt:lpstr>BRANDS</vt:lpstr>
      <vt:lpstr>URINAL DRAIN TREATMENT </vt:lpstr>
      <vt:lpstr>Waterless Trap Seal for floor drains  </vt:lpstr>
      <vt:lpstr>Waterless Trap Seal for floor drains   </vt:lpstr>
      <vt:lpstr>Waterless Trap Seal with Urinal Cartridge</vt:lpstr>
      <vt:lpstr>Waterless Trap Seal with Urinal Cartridge</vt:lpstr>
      <vt:lpstr>PowerPoint Presentation</vt:lpstr>
    </vt:vector>
  </TitlesOfParts>
  <Company>BioDose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BioDose</dc:title>
  <dc:creator>GPratt</dc:creator>
  <cp:lastModifiedBy>Gary Biodose</cp:lastModifiedBy>
  <cp:revision>478</cp:revision>
  <dcterms:created xsi:type="dcterms:W3CDTF">2009-09-24T21:35:04Z</dcterms:created>
  <dcterms:modified xsi:type="dcterms:W3CDTF">2025-10-22T12:46:38Z</dcterms:modified>
</cp:coreProperties>
</file>